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4" r:id="rId4"/>
    <p:sldId id="262" r:id="rId5"/>
    <p:sldId id="280" r:id="rId6"/>
    <p:sldId id="259" r:id="rId7"/>
    <p:sldId id="281" r:id="rId8"/>
    <p:sldId id="285" r:id="rId9"/>
    <p:sldId id="282" r:id="rId10"/>
    <p:sldId id="275" r:id="rId11"/>
    <p:sldId id="276" r:id="rId12"/>
    <p:sldId id="277" r:id="rId13"/>
    <p:sldId id="278" r:id="rId14"/>
    <p:sldId id="28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108" y="-3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02FDB-5DD1-4BC3-ABC3-A2B039A0A405}" type="datetimeFigureOut">
              <a:rPr lang="en-US" smtClean="0"/>
              <a:t>6/12/2017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CFAAB-EDF4-4AD8-899E-C80588AF1E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460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Dubai Futures Foundation: </a:t>
            </a:r>
          </a:p>
          <a:p>
            <a:r>
              <a:rPr lang="en-US" dirty="0"/>
              <a:t>http://gulfnews.com/news/uae/government/huge-global-response-for-dubai-future-accelerators-programme-1.1880339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368174-923F-4B53-B23E-A7A6D6C1D3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9080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Dubai Futures Foundation: </a:t>
            </a:r>
          </a:p>
          <a:p>
            <a:r>
              <a:rPr lang="en-US" dirty="0"/>
              <a:t>http://gulfnews.com/news/uae/government/huge-global-response-for-dubai-future-accelerators-programme-1.1880339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368174-923F-4B53-B23E-A7A6D6C1D3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0949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Dubai Futures Foundation: </a:t>
            </a:r>
          </a:p>
          <a:p>
            <a:r>
              <a:rPr lang="en-US" dirty="0"/>
              <a:t>http://gulfnews.com/news/uae/government/huge-global-response-for-dubai-future-accelerators-programme-1.1880339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368174-923F-4B53-B23E-A7A6D6C1D3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2891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44F6-68C3-400C-8537-CE2E82CF54C2}" type="datetimeFigureOut">
              <a:rPr lang="en-US" smtClean="0"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497E8-D758-40A2-899A-49ADCBC4A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239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44F6-68C3-400C-8537-CE2E82CF54C2}" type="datetimeFigureOut">
              <a:rPr lang="en-US" smtClean="0"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497E8-D758-40A2-899A-49ADCBC4A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232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44F6-68C3-400C-8537-CE2E82CF54C2}" type="datetimeFigureOut">
              <a:rPr lang="en-US" smtClean="0"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497E8-D758-40A2-899A-49ADCBC4A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944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Your Company Logo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497E8-D758-40A2-899A-49ADCBC4AB7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26" name="Picture 2" descr="C:\Users\CS-User\Desktop\Tina Khala\ict_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410200"/>
            <a:ext cx="2581835" cy="1441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569259" y="60198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Your</a:t>
            </a:r>
            <a:r>
              <a:rPr lang="en-US" baseline="0" dirty="0"/>
              <a:t> Company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30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44F6-68C3-400C-8537-CE2E82CF54C2}" type="datetimeFigureOut">
              <a:rPr lang="en-US" smtClean="0"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497E8-D758-40A2-899A-49ADCBC4A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863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44F6-68C3-400C-8537-CE2E82CF54C2}" type="datetimeFigureOut">
              <a:rPr lang="en-US" smtClean="0"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497E8-D758-40A2-899A-49ADCBC4A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985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44F6-68C3-400C-8537-CE2E82CF54C2}" type="datetimeFigureOut">
              <a:rPr lang="en-US" smtClean="0"/>
              <a:t>6/12/2017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497E8-D758-40A2-899A-49ADCBC4A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736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44F6-68C3-400C-8537-CE2E82CF54C2}" type="datetimeFigureOut">
              <a:rPr lang="en-US" smtClean="0"/>
              <a:t>6/12/2017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497E8-D758-40A2-899A-49ADCBC4A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212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44F6-68C3-400C-8537-CE2E82CF54C2}" type="datetimeFigureOut">
              <a:rPr lang="en-US" smtClean="0"/>
              <a:t>6/12/2017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497E8-D758-40A2-899A-49ADCBC4A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230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44F6-68C3-400C-8537-CE2E82CF54C2}" type="datetimeFigureOut">
              <a:rPr lang="en-US" smtClean="0"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497E8-D758-40A2-899A-49ADCBC4A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120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44F6-68C3-400C-8537-CE2E82CF54C2}" type="datetimeFigureOut">
              <a:rPr lang="en-US" smtClean="0"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497E8-D758-40A2-899A-49ADCBC4A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783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D44F6-68C3-400C-8537-CE2E82CF54C2}" type="datetimeFigureOut">
              <a:rPr lang="en-US" smtClean="0"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497E8-D758-40A2-899A-49ADCBC4A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302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382000" cy="1470025"/>
          </a:xfrm>
        </p:spPr>
        <p:txBody>
          <a:bodyPr>
            <a:normAutofit/>
          </a:bodyPr>
          <a:lstStyle/>
          <a:p>
            <a:r>
              <a:rPr lang="en-US" sz="4000" dirty="0"/>
              <a:t>Startup Bangladesh </a:t>
            </a:r>
            <a:br>
              <a:rPr lang="en-US" sz="4000" dirty="0"/>
            </a:br>
            <a:r>
              <a:rPr lang="en-US" sz="4000" dirty="0"/>
              <a:t>Pitch Deck Template 2017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86200"/>
            <a:ext cx="6400800" cy="1752600"/>
          </a:xfrm>
        </p:spPr>
        <p:txBody>
          <a:bodyPr/>
          <a:lstStyle/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439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u="sng" dirty="0"/>
              <a:t>Technology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spc="-53" dirty="0">
                <a:latin typeface="Segoe UI"/>
              </a:rPr>
              <a:t>Describe:</a:t>
            </a:r>
            <a:r>
              <a:rPr lang="en-US" sz="2800" u="sng" spc="-53" dirty="0">
                <a:latin typeface="Segoe UI"/>
              </a:rPr>
              <a:t>  </a:t>
            </a:r>
          </a:p>
          <a:p>
            <a:pPr defTabSz="6858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spc="-53" dirty="0">
                <a:latin typeface="Segoe UI"/>
              </a:rPr>
              <a:t>Product architecture overview</a:t>
            </a:r>
          </a:p>
          <a:p>
            <a:pPr defTabSz="6858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spc="-53" dirty="0">
                <a:latin typeface="Segoe UI"/>
              </a:rPr>
              <a:t>Key technologies &amp; platforms</a:t>
            </a:r>
          </a:p>
          <a:p>
            <a:pPr defTabSz="6858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spc="-53" dirty="0">
                <a:latin typeface="Segoe UI"/>
              </a:rPr>
              <a:t>Scalability/Security/Deployment plan</a:t>
            </a:r>
          </a:p>
          <a:p>
            <a:pPr defTabSz="6858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spc="-53" dirty="0">
                <a:latin typeface="Segoe UI"/>
              </a:rPr>
              <a:t>Integration with other products/services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013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4600" y="914400"/>
            <a:ext cx="31738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en-US" sz="3200" b="1" i="1" u="sng" dirty="0"/>
              <a:t>Business Strategy</a:t>
            </a:r>
            <a:endParaRPr lang="en-US" sz="3000" kern="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915" y="1437620"/>
            <a:ext cx="8077200" cy="54938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lnSpc>
                <a:spcPct val="150000"/>
              </a:lnSpc>
              <a:buClr>
                <a:srgbClr val="C00000"/>
              </a:buClr>
            </a:pPr>
            <a:r>
              <a:rPr lang="en-US" spc="-53" dirty="0">
                <a:gradFill>
                  <a:gsLst>
                    <a:gs pos="2917">
                      <a:srgbClr val="797A7D"/>
                    </a:gs>
                    <a:gs pos="95000">
                      <a:srgbClr val="797A7D"/>
                    </a:gs>
                  </a:gsLst>
                  <a:lin ang="5400000" scaled="0"/>
                </a:gradFill>
                <a:latin typeface="Segoe UI"/>
              </a:rPr>
              <a:t> </a:t>
            </a:r>
            <a:br>
              <a:rPr lang="en-US" spc="-53" dirty="0">
                <a:gradFill>
                  <a:gsLst>
                    <a:gs pos="2917">
                      <a:srgbClr val="797A7D"/>
                    </a:gs>
                    <a:gs pos="95000">
                      <a:srgbClr val="797A7D"/>
                    </a:gs>
                  </a:gsLst>
                  <a:lin ang="5400000" scaled="0"/>
                </a:gradFill>
                <a:latin typeface="Segoe UI"/>
              </a:rPr>
            </a:br>
            <a:r>
              <a:rPr lang="en-US" sz="2400" spc="-53" dirty="0">
                <a:latin typeface="Segoe UI"/>
              </a:rPr>
              <a:t>Describe:</a:t>
            </a:r>
          </a:p>
          <a:p>
            <a:pPr marL="457200" indent="-457200" defTabSz="6858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spc="-53" dirty="0">
                <a:latin typeface="Segoe UI"/>
              </a:rPr>
              <a:t>Product Plan </a:t>
            </a:r>
          </a:p>
          <a:p>
            <a:pPr marL="457200" indent="-457200" defTabSz="6858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spc="-53" dirty="0">
                <a:latin typeface="Segoe UI"/>
              </a:rPr>
              <a:t>Partnerships</a:t>
            </a:r>
          </a:p>
          <a:p>
            <a:pPr marL="457200" indent="-457200" defTabSz="6858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spc="-53" dirty="0">
                <a:latin typeface="Segoe UI"/>
              </a:rPr>
              <a:t>Marketing plan (web/social/electronic/print)</a:t>
            </a:r>
          </a:p>
          <a:p>
            <a:pPr marL="457200" indent="-457200" defTabSz="6858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spc="-53" dirty="0">
                <a:latin typeface="Segoe UI"/>
              </a:rPr>
              <a:t>Sales plan (direct/indirect/channels)</a:t>
            </a:r>
          </a:p>
          <a:p>
            <a:pPr defTabSz="685800">
              <a:lnSpc>
                <a:spcPct val="150000"/>
              </a:lnSpc>
              <a:buClr>
                <a:srgbClr val="C00000"/>
              </a:buClr>
            </a:pPr>
            <a:endParaRPr lang="en-US" sz="2400" spc="-53" dirty="0">
              <a:latin typeface="Segoe UI"/>
            </a:endParaRPr>
          </a:p>
          <a:p>
            <a:pPr defTabSz="685800">
              <a:lnSpc>
                <a:spcPct val="150000"/>
              </a:lnSpc>
              <a:buClr>
                <a:srgbClr val="C00000"/>
              </a:buClr>
            </a:pPr>
            <a:r>
              <a:rPr lang="en-US" spc="-53" dirty="0">
                <a:gradFill>
                  <a:gsLst>
                    <a:gs pos="2917">
                      <a:srgbClr val="797A7D"/>
                    </a:gs>
                    <a:gs pos="95000">
                      <a:srgbClr val="797A7D"/>
                    </a:gs>
                  </a:gsLst>
                  <a:lin ang="5400000" scaled="0"/>
                </a:gradFill>
                <a:latin typeface="Segoe UI"/>
              </a:rPr>
              <a:t>		</a:t>
            </a:r>
          </a:p>
          <a:p>
            <a:pPr marL="257175" indent="-257175" defTabSz="68580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pc="-53" dirty="0">
              <a:gradFill>
                <a:gsLst>
                  <a:gs pos="2917">
                    <a:srgbClr val="797A7D"/>
                  </a:gs>
                  <a:gs pos="95000">
                    <a:srgbClr val="797A7D"/>
                  </a:gs>
                </a:gsLst>
                <a:lin ang="5400000" scaled="0"/>
              </a:gradFill>
              <a:latin typeface="Segoe UI"/>
            </a:endParaRPr>
          </a:p>
          <a:p>
            <a:pPr marL="257175" indent="-257175" defTabSz="68580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pc="-53" dirty="0">
              <a:gradFill>
                <a:gsLst>
                  <a:gs pos="2917">
                    <a:srgbClr val="797A7D"/>
                  </a:gs>
                  <a:gs pos="95000">
                    <a:srgbClr val="797A7D"/>
                  </a:gs>
                </a:gsLst>
                <a:lin ang="5400000" scaled="0"/>
              </a:gradFill>
              <a:latin typeface="Segoe UI"/>
            </a:endParaRPr>
          </a:p>
          <a:p>
            <a:pPr defTabSz="685800">
              <a:lnSpc>
                <a:spcPct val="150000"/>
              </a:lnSpc>
              <a:buClr>
                <a:srgbClr val="C00000"/>
              </a:buClr>
            </a:pPr>
            <a:r>
              <a:rPr lang="en-US" spc="-53" dirty="0">
                <a:gradFill>
                  <a:gsLst>
                    <a:gs pos="2917">
                      <a:srgbClr val="797A7D"/>
                    </a:gs>
                    <a:gs pos="95000">
                      <a:srgbClr val="797A7D"/>
                    </a:gs>
                  </a:gsLst>
                  <a:lin ang="5400000" scaled="0"/>
                </a:gradFill>
                <a:latin typeface="Segoe UI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4182481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09600" y="2057400"/>
            <a:ext cx="7869070" cy="33239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lnSpc>
                <a:spcPct val="150000"/>
              </a:lnSpc>
              <a:buClr>
                <a:srgbClr val="C00000"/>
              </a:buClr>
              <a:defRPr/>
            </a:pPr>
            <a:r>
              <a:rPr lang="en-US" sz="2400" spc="-53" dirty="0">
                <a:latin typeface="Segoe UI"/>
              </a:rPr>
              <a:t>Describe: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sz="2400" spc="-53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57200" indent="-457200" defTabSz="6858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spc="-53" dirty="0">
                <a:latin typeface="Segoe UI" panose="020B0502040204020203" pitchFamily="34" charset="0"/>
                <a:cs typeface="Segoe UI" panose="020B0502040204020203" pitchFamily="34" charset="0"/>
              </a:rPr>
              <a:t>Funding sources &amp; amount</a:t>
            </a:r>
          </a:p>
          <a:p>
            <a:pPr marL="457200" indent="-457200" defTabSz="6858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spc="-53" dirty="0">
                <a:latin typeface="Segoe UI" panose="020B0502040204020203" pitchFamily="34" charset="0"/>
                <a:cs typeface="Segoe UI" panose="020B0502040204020203" pitchFamily="34" charset="0"/>
              </a:rPr>
              <a:t>Use of funds</a:t>
            </a:r>
          </a:p>
          <a:p>
            <a:pPr marL="457200" indent="-457200" defTabSz="6858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spc="-53" dirty="0">
                <a:latin typeface="Segoe UI" panose="020B0502040204020203" pitchFamily="34" charset="0"/>
                <a:cs typeface="Segoe UI" panose="020B0502040204020203" pitchFamily="34" charset="0"/>
              </a:rPr>
              <a:t>Revenue model </a:t>
            </a:r>
          </a:p>
          <a:p>
            <a:pPr marL="457200" indent="-457200" defTabSz="6858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spc="-53" dirty="0">
                <a:latin typeface="Segoe UI" panose="020B0502040204020203" pitchFamily="34" charset="0"/>
                <a:cs typeface="Segoe UI" panose="020B0502040204020203" pitchFamily="34" charset="0"/>
              </a:rPr>
              <a:t>Cash flow projection</a:t>
            </a:r>
          </a:p>
          <a:p>
            <a:pPr defTabSz="685800">
              <a:lnSpc>
                <a:spcPct val="150000"/>
              </a:lnSpc>
              <a:buClr>
                <a:srgbClr val="C00000"/>
              </a:buClr>
              <a:defRPr/>
            </a:pPr>
            <a:endParaRPr lang="en-US" sz="2400" spc="-53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914400"/>
            <a:ext cx="3247620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en-US" sz="3200" b="1" i="1" u="sng" dirty="0"/>
              <a:t>Financial Strategy</a:t>
            </a:r>
            <a:br>
              <a:rPr lang="en-US" sz="3200" dirty="0"/>
            </a:br>
            <a:endParaRPr lang="en-US" sz="3000" kern="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11770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09600" y="1676400"/>
            <a:ext cx="7869070" cy="24929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lnSpc>
                <a:spcPct val="150000"/>
              </a:lnSpc>
              <a:buClr>
                <a:srgbClr val="C00000"/>
              </a:buClr>
              <a:defRPr/>
            </a:pPr>
            <a:endParaRPr lang="en-US" sz="1200" spc="-53" dirty="0">
              <a:gradFill>
                <a:gsLst>
                  <a:gs pos="2917">
                    <a:srgbClr val="797A7D"/>
                  </a:gs>
                  <a:gs pos="95000">
                    <a:srgbClr val="797A7D"/>
                  </a:gs>
                </a:gsLst>
                <a:lin ang="5400000" scaled="0"/>
              </a:gradFill>
              <a:latin typeface="Segoe UI"/>
            </a:endParaRPr>
          </a:p>
          <a:p>
            <a:pPr defTabSz="685800">
              <a:lnSpc>
                <a:spcPct val="150000"/>
              </a:lnSpc>
              <a:buClr>
                <a:srgbClr val="C00000"/>
              </a:buClr>
              <a:defRPr/>
            </a:pPr>
            <a:r>
              <a:rPr lang="en-US" sz="2400" u="sng" spc="-53" dirty="0">
                <a:latin typeface="Segoe UI"/>
              </a:rPr>
              <a:t>Describe:   </a:t>
            </a:r>
          </a:p>
          <a:p>
            <a:pPr marL="457200" indent="-457200" defTabSz="6858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spc="-53" dirty="0">
                <a:latin typeface="Segoe UI"/>
              </a:rPr>
              <a:t>Quarterly Plan (4 Qtrs.) - Business</a:t>
            </a:r>
          </a:p>
          <a:p>
            <a:pPr marL="457200" indent="-457200" defTabSz="6858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spc="-53" dirty="0">
                <a:latin typeface="Segoe UI"/>
              </a:rPr>
              <a:t>Quarterly Plan (4 Qtrs.) - Technical</a:t>
            </a:r>
          </a:p>
          <a:p>
            <a:pPr marL="457200" indent="-457200" defTabSz="6858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spc="-53" dirty="0">
                <a:latin typeface="Segoe UI"/>
              </a:rPr>
              <a:t>Quarterly Plan (4 Qtrs.) - Financial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4600" y="914400"/>
            <a:ext cx="3763594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defRPr/>
            </a:pPr>
            <a:r>
              <a:rPr lang="en-US" sz="3200" b="1" i="1" u="sng" dirty="0"/>
              <a:t>Implementation Plan</a:t>
            </a:r>
            <a:br>
              <a:rPr lang="en-US" sz="3200" dirty="0"/>
            </a:br>
            <a:endParaRPr lang="en-US" sz="3000" kern="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36767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i="1" u="sng" dirty="0"/>
            </a:br>
            <a:br>
              <a:rPr lang="en-US" b="1" i="1" u="sng" dirty="0"/>
            </a:br>
            <a:br>
              <a:rPr lang="en-US" b="1" i="1" u="sng" dirty="0"/>
            </a:br>
            <a:br>
              <a:rPr lang="en-US" b="1" i="1" u="sng" dirty="0"/>
            </a:br>
            <a:br>
              <a:rPr lang="en-US" b="1" i="1" u="sng" dirty="0"/>
            </a:br>
            <a:br>
              <a:rPr lang="en-US" b="1" i="1" u="sng" dirty="0"/>
            </a:br>
            <a:br>
              <a:rPr lang="en-US" b="1" i="1" u="sng" dirty="0"/>
            </a:br>
            <a:br>
              <a:rPr lang="en-US" b="1" i="1" u="sng" dirty="0"/>
            </a:br>
            <a:br>
              <a:rPr lang="en-US" b="1" i="1" u="sng" dirty="0"/>
            </a:br>
            <a:br>
              <a:rPr lang="en-US" b="1" i="1" u="sng" dirty="0"/>
            </a:br>
            <a:br>
              <a:rPr lang="en-US" b="1" i="1" u="sng" dirty="0"/>
            </a:br>
            <a:r>
              <a:rPr lang="en-US" b="1" i="1" dirty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948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i="1" u="sng" dirty="0"/>
            </a:br>
            <a:r>
              <a:rPr lang="en-US" b="1" i="1" u="sng" dirty="0"/>
              <a:t>Introduction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632" y="18288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spc="-53" dirty="0">
                <a:latin typeface="Segoe UI"/>
              </a:rPr>
              <a:t>Company name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spc="-53" dirty="0">
                <a:latin typeface="Segoe UI"/>
              </a:rPr>
              <a:t>Company logo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spc="-53" dirty="0">
                <a:latin typeface="Segoe UI"/>
              </a:rPr>
              <a:t>Tag 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266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i="1" u="sng" dirty="0"/>
            </a:br>
            <a:r>
              <a:rPr lang="en-US" b="1" i="1" u="sng" dirty="0"/>
              <a:t>Company Information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04" y="2209800"/>
            <a:ext cx="8153400" cy="3510978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Location of operations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Mission and objectives of the startup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Description of product or service</a:t>
            </a:r>
          </a:p>
          <a:p>
            <a:pPr marL="0" indent="0">
              <a:buClr>
                <a:srgbClr val="C00000"/>
              </a:buClr>
              <a:buNone/>
            </a:pP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533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i="1" u="sng" dirty="0"/>
            </a:br>
            <a:r>
              <a:rPr lang="en-US" b="1" i="1" u="sng" dirty="0"/>
              <a:t>Problem Statement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What is the problem you are trying to solve?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047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i="1" u="sng" dirty="0"/>
            </a:br>
            <a:r>
              <a:rPr lang="en-US" b="1" i="1" u="sng" dirty="0"/>
              <a:t>Solution Statement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155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What is your solution to the problem?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544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i="1" u="sng" dirty="0"/>
            </a:br>
            <a:r>
              <a:rPr lang="en-US" b="1" i="1" u="sng" dirty="0"/>
              <a:t>Market Size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Clr>
                <a:srgbClr val="C00000"/>
              </a:buClr>
              <a:buNone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Describe: </a:t>
            </a:r>
            <a:b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the target market 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the total market size 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the market share that the company will target</a:t>
            </a:r>
          </a:p>
        </p:txBody>
      </p:sp>
    </p:spTree>
    <p:extLst>
      <p:ext uri="{BB962C8B-B14F-4D97-AF65-F5344CB8AC3E}">
        <p14:creationId xmlns:p14="http://schemas.microsoft.com/office/powerpoint/2010/main" val="2520667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i="1" u="sng" dirty="0"/>
            </a:br>
            <a:r>
              <a:rPr lang="en-US" b="1" i="1" u="sng" dirty="0"/>
              <a:t>Competitive Advantage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336" y="1752563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229600" cy="4678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C00000"/>
              </a:buClr>
              <a:buNone/>
            </a:pPr>
            <a:b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Describe: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Direct and indirect competitors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Your competitive advantage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567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i="1" u="sng" dirty="0"/>
            </a:br>
            <a:r>
              <a:rPr lang="en-US" b="1" i="1" u="sng" dirty="0"/>
              <a:t>Funding Request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3723" y="1828800"/>
            <a:ext cx="7816553" cy="38560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lnSpc>
                <a:spcPct val="130000"/>
              </a:lnSpc>
              <a:spcBef>
                <a:spcPct val="20000"/>
              </a:spcBef>
              <a:buClr>
                <a:srgbClr val="C00000"/>
              </a:buClr>
              <a:defRPr/>
            </a:pPr>
            <a:r>
              <a:rPr lang="en-US" sz="2400" spc="-53" dirty="0">
                <a:latin typeface="Segoe UI"/>
              </a:rPr>
              <a:t>Describe:</a:t>
            </a:r>
          </a:p>
          <a:p>
            <a:pPr marL="342900" indent="-342900" defTabSz="685800">
              <a:lnSpc>
                <a:spcPct val="13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spc="-53" dirty="0">
                <a:latin typeface="Segoe UI"/>
              </a:rPr>
              <a:t>Amount requested</a:t>
            </a:r>
          </a:p>
          <a:p>
            <a:pPr marL="342900" indent="-342900" defTabSz="685800">
              <a:lnSpc>
                <a:spcPct val="13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spc="-53" dirty="0">
                <a:latin typeface="Segoe UI"/>
              </a:rPr>
              <a:t>Industry focus</a:t>
            </a:r>
          </a:p>
          <a:p>
            <a:pPr marL="342900" indent="-342900" defTabSz="685800">
              <a:lnSpc>
                <a:spcPct val="13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spc="-53" dirty="0">
                <a:latin typeface="Segoe UI"/>
              </a:rPr>
              <a:t>Venture stage</a:t>
            </a:r>
          </a:p>
          <a:p>
            <a:pPr marL="342900" indent="-342900" defTabSz="685800">
              <a:lnSpc>
                <a:spcPct val="13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spc="-53" dirty="0">
                <a:latin typeface="Segoe UI"/>
              </a:rPr>
              <a:t>Timeline to achieve profitability</a:t>
            </a:r>
          </a:p>
          <a:p>
            <a:pPr marL="342900" indent="-342900" defTabSz="685800">
              <a:lnSpc>
                <a:spcPct val="130000"/>
              </a:lnSpc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spc="-53" dirty="0">
                <a:latin typeface="Segoe UI"/>
              </a:rPr>
              <a:t>Monthly burn rate </a:t>
            </a:r>
          </a:p>
          <a:p>
            <a:pPr defTabSz="685800">
              <a:lnSpc>
                <a:spcPct val="150000"/>
              </a:lnSpc>
              <a:buClr>
                <a:srgbClr val="C00000"/>
              </a:buClr>
              <a:defRPr/>
            </a:pPr>
            <a:endParaRPr lang="en-US" sz="825" spc="-53" dirty="0">
              <a:gradFill>
                <a:gsLst>
                  <a:gs pos="2917">
                    <a:srgbClr val="797A7D"/>
                  </a:gs>
                  <a:gs pos="95000">
                    <a:srgbClr val="797A7D"/>
                  </a:gs>
                </a:gsLst>
                <a:lin ang="5400000" scaled="0"/>
              </a:gradFill>
              <a:latin typeface="Segoe UI"/>
            </a:endParaRPr>
          </a:p>
          <a:p>
            <a:pPr defTabSz="685800">
              <a:lnSpc>
                <a:spcPct val="150000"/>
              </a:lnSpc>
              <a:buClr>
                <a:srgbClr val="C00000"/>
              </a:buClr>
              <a:defRPr/>
            </a:pPr>
            <a:endParaRPr lang="en-US" spc="-53" dirty="0">
              <a:gradFill>
                <a:gsLst>
                  <a:gs pos="2917">
                    <a:srgbClr val="797A7D"/>
                  </a:gs>
                  <a:gs pos="95000">
                    <a:srgbClr val="797A7D"/>
                  </a:gs>
                </a:gsLst>
                <a:lin ang="5400000" scaled="0"/>
              </a:gradFill>
              <a:latin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3570717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i="1" u="sng" dirty="0"/>
            </a:br>
            <a:r>
              <a:rPr lang="en-US" b="1" i="1" u="sng" dirty="0"/>
              <a:t>Management Team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990600"/>
            <a:ext cx="8229600" cy="4564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lnSpc>
                <a:spcPct val="150000"/>
              </a:lnSpc>
              <a:buClr>
                <a:srgbClr val="C00000"/>
              </a:buClr>
              <a:buFont typeface="Arial" pitchFamily="34" charset="0"/>
              <a:buNone/>
              <a:defRPr/>
            </a:pPr>
            <a:endParaRPr lang="en-US" spc="-53" dirty="0">
              <a:latin typeface="Segoe UI"/>
            </a:endParaRPr>
          </a:p>
          <a:p>
            <a:pPr marL="0" indent="0">
              <a:lnSpc>
                <a:spcPct val="150000"/>
              </a:lnSpc>
              <a:buClr>
                <a:srgbClr val="C00000"/>
              </a:buClr>
              <a:buNone/>
              <a:defRPr/>
            </a:pPr>
            <a:r>
              <a:rPr lang="en-US" sz="2400" spc="-53" dirty="0">
                <a:latin typeface="Segoe UI"/>
              </a:rPr>
              <a:t>Describe: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sz="2800" spc="-53" dirty="0">
                <a:latin typeface="Segoe UI"/>
              </a:rPr>
              <a:t>Team members – names &amp; titles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sz="2800" spc="-53" dirty="0">
                <a:latin typeface="Segoe UI"/>
              </a:rPr>
              <a:t>Relevant knowledge, skills, experience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US" sz="2800" spc="-53" dirty="0">
                <a:latin typeface="Segoe UI"/>
              </a:rPr>
              <a:t>Advisors, Board members, Investors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773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1336</TotalTime>
  <Words>166</Words>
  <Application>Microsoft Office PowerPoint</Application>
  <PresentationFormat>On-screen Show (4:3)</PresentationFormat>
  <Paragraphs>83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Segoe UI</vt:lpstr>
      <vt:lpstr>Wingdings</vt:lpstr>
      <vt:lpstr>Office Theme</vt:lpstr>
      <vt:lpstr>Startup Bangladesh  Pitch Deck Template 2017</vt:lpstr>
      <vt:lpstr> Introduction </vt:lpstr>
      <vt:lpstr> Company Information </vt:lpstr>
      <vt:lpstr> Problem Statement </vt:lpstr>
      <vt:lpstr> Solution Statement </vt:lpstr>
      <vt:lpstr> Market Size </vt:lpstr>
      <vt:lpstr> Competitive Advantage </vt:lpstr>
      <vt:lpstr> Funding Request </vt:lpstr>
      <vt:lpstr> Management Team </vt:lpstr>
      <vt:lpstr>Technology Strategy</vt:lpstr>
      <vt:lpstr>PowerPoint Presentation</vt:lpstr>
      <vt:lpstr>PowerPoint Presentation</vt:lpstr>
      <vt:lpstr>PowerPoint Presentation</vt:lpstr>
      <vt:lpstr>           Thank You</vt:lpstr>
    </vt:vector>
  </TitlesOfParts>
  <Company>Tulsa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CS-User</dc:creator>
  <cp:lastModifiedBy>TINA</cp:lastModifiedBy>
  <cp:revision>57</cp:revision>
  <dcterms:created xsi:type="dcterms:W3CDTF">2016-12-29T12:04:09Z</dcterms:created>
  <dcterms:modified xsi:type="dcterms:W3CDTF">2017-06-12T13:04:57Z</dcterms:modified>
</cp:coreProperties>
</file>